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Average"/>
      <p:regular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7" roundtripDataSignature="AMtx7mgIhkgUxwDHUiSaHV/n3ekSnyRc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7C4FD1-D8B0-4A8D-B3B7-A7701D45796C}">
  <a:tblStyle styleId="{447C4FD1-D8B0-4A8D-B3B7-A7701D45796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regular.fntdata"/><Relationship Id="rId12" Type="http://schemas.openxmlformats.org/officeDocument/2006/relationships/slide" Target="slides/slide6.xml"/><Relationship Id="rId34" Type="http://schemas.openxmlformats.org/officeDocument/2006/relationships/font" Target="fonts/Average-regular.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f4d94c4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31f4d94c43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f4d94c43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31f4d94c43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f4d94c43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1f4d94c438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f4d94c43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31f4d94c43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Analyzing Social Media Posts for Mental Health Disorder Detection</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{447C4FD1-D8B0-4A8D-B3B7-A7701D45796C}</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3238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 ( PROJ-CS781 )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7</a:t>
            </a:r>
            <a:endParaRPr b="1" i="0" sz="1800" u="none" cap="none" strike="noStrike">
              <a:solidFill>
                <a:schemeClr val="accent6"/>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9"/>
          <p:cNvSpPr txBox="1"/>
          <p:nvPr>
            <p:ph idx="1" type="body"/>
          </p:nvPr>
        </p:nvSpPr>
        <p:spPr>
          <a:xfrm>
            <a:off x="486675" y="753450"/>
            <a:ext cx="8456400" cy="4063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and LSTM. Evaluate their performance using metrics such as accuracy, precision, recall, and F1-score. Apply Hyperparameter Tuning on ML models as needed to improve the accuracy further. Leverage Ensemble Learning with two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audio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30" name="Google Shape;130;p9"/>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31" name="Google Shape;131;p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0"/>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37" name="Google Shape;137;p10"/>
          <p:cNvSpPr txBox="1"/>
          <p:nvPr/>
        </p:nvSpPr>
        <p:spPr>
          <a:xfrm>
            <a:off x="1189950" y="45730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pic>
        <p:nvPicPr>
          <p:cNvPr id="138" name="Google Shape;138;p10"/>
          <p:cNvPicPr preferRelativeResize="0"/>
          <p:nvPr/>
        </p:nvPicPr>
        <p:blipFill rotWithShape="1">
          <a:blip r:embed="rId3">
            <a:alphaModFix/>
          </a:blip>
          <a:srcRect b="0" l="0" r="0" t="0"/>
          <a:stretch/>
        </p:blipFill>
        <p:spPr>
          <a:xfrm>
            <a:off x="1603963" y="916400"/>
            <a:ext cx="5936067" cy="3504250"/>
          </a:xfrm>
          <a:prstGeom prst="rect">
            <a:avLst/>
          </a:prstGeom>
          <a:noFill/>
          <a:ln>
            <a:noFill/>
          </a:ln>
          <a:effectLst>
            <a:outerShdw blurRad="557213" rotWithShape="0" algn="bl" dir="8040000" dist="190500">
              <a:srgbClr val="000000">
                <a:alpha val="49803"/>
              </a:srgbClr>
            </a:outerShdw>
          </a:effectLst>
        </p:spPr>
      </p:pic>
      <p:sp>
        <p:nvSpPr>
          <p:cNvPr id="139" name="Google Shape;139;p1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1"/>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145" name="Google Shape;145;p11"/>
          <p:cNvPicPr preferRelativeResize="0"/>
          <p:nvPr/>
        </p:nvPicPr>
        <p:blipFill rotWithShape="1">
          <a:blip r:embed="rId3">
            <a:alphaModFix/>
          </a:blip>
          <a:srcRect b="0" l="0" r="0" t="0"/>
          <a:stretch/>
        </p:blipFill>
        <p:spPr>
          <a:xfrm>
            <a:off x="2300475" y="764000"/>
            <a:ext cx="4543055" cy="4074699"/>
          </a:xfrm>
          <a:prstGeom prst="rect">
            <a:avLst/>
          </a:prstGeom>
          <a:noFill/>
          <a:ln>
            <a:noFill/>
          </a:ln>
          <a:effectLst>
            <a:outerShdw blurRad="485775" rotWithShape="0" algn="bl" dir="7800000" dist="209550">
              <a:srgbClr val="000000">
                <a:alpha val="49803"/>
              </a:srgbClr>
            </a:outerShdw>
          </a:effectLst>
        </p:spPr>
      </p:pic>
      <p:sp>
        <p:nvSpPr>
          <p:cNvPr id="146" name="Google Shape;146;p1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a:t>
            </a:r>
            <a:endParaRPr sz="1300">
              <a:solidFill>
                <a:schemeClr val="dk1"/>
              </a:solidFill>
              <a:latin typeface="Courier New"/>
              <a:ea typeface="Courier New"/>
              <a:cs typeface="Courier New"/>
              <a:sym typeface="Courier New"/>
            </a:endParaRPr>
          </a:p>
        </p:txBody>
      </p:sp>
      <p:sp>
        <p:nvSpPr>
          <p:cNvPr id="152" name="Google Shape;152;p12"/>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153" name="Google Shape;153;p12"/>
          <p:cNvSpPr txBox="1"/>
          <p:nvPr/>
        </p:nvSpPr>
        <p:spPr>
          <a:xfrm>
            <a:off x="4558700" y="3997375"/>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154" name="Google Shape;154;p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55" name="Google Shape;155;p12"/>
          <p:cNvPicPr preferRelativeResize="0"/>
          <p:nvPr/>
        </p:nvPicPr>
        <p:blipFill rotWithShape="1">
          <a:blip r:embed="rId3">
            <a:alphaModFix/>
          </a:blip>
          <a:srcRect b="0" l="0" r="0" t="0"/>
          <a:stretch/>
        </p:blipFill>
        <p:spPr>
          <a:xfrm>
            <a:off x="4640700" y="916400"/>
            <a:ext cx="4350900" cy="2914859"/>
          </a:xfrm>
          <a:prstGeom prst="rect">
            <a:avLst/>
          </a:prstGeom>
          <a:noFill/>
          <a:ln>
            <a:noFill/>
          </a:ln>
          <a:effectLst>
            <a:outerShdw blurRad="485775" rotWithShape="0" algn="bl" dir="7200000" dist="114300">
              <a:srgbClr val="000000">
                <a:alpha val="49803"/>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3"/>
          <p:cNvSpPr txBox="1"/>
          <p:nvPr>
            <p:ph idx="1" type="body"/>
          </p:nvPr>
        </p:nvSpPr>
        <p:spPr>
          <a:xfrm>
            <a:off x="159300" y="6807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and Ensemble Model</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each model.</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for predicting mental health issues from social media posts and deployed using Google Colab.</a:t>
            </a:r>
            <a:endParaRPr sz="1400">
              <a:solidFill>
                <a:schemeClr val="dk1"/>
              </a:solidFill>
              <a:latin typeface="Courier New"/>
              <a:ea typeface="Courier New"/>
              <a:cs typeface="Courier New"/>
              <a:sym typeface="Courier New"/>
            </a:endParaRPr>
          </a:p>
        </p:txBody>
      </p:sp>
      <p:sp>
        <p:nvSpPr>
          <p:cNvPr id="161" name="Google Shape;161;p13"/>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IMPLEMENTATIONS (CONTINUED)</a:t>
            </a:r>
            <a:endParaRPr b="1" sz="2900">
              <a:solidFill>
                <a:schemeClr val="accent5"/>
              </a:solidFill>
            </a:endParaRPr>
          </a:p>
        </p:txBody>
      </p:sp>
      <p:sp>
        <p:nvSpPr>
          <p:cNvPr id="162" name="Google Shape;162;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163" name="Google Shape;163;p13"/>
          <p:cNvPicPr preferRelativeResize="0"/>
          <p:nvPr/>
        </p:nvPicPr>
        <p:blipFill rotWithShape="1">
          <a:blip r:embed="rId3">
            <a:alphaModFix/>
          </a:blip>
          <a:srcRect b="0" l="0" r="0" t="0"/>
          <a:stretch/>
        </p:blipFill>
        <p:spPr>
          <a:xfrm>
            <a:off x="4521600" y="909375"/>
            <a:ext cx="4470001" cy="3170199"/>
          </a:xfrm>
          <a:prstGeom prst="rect">
            <a:avLst/>
          </a:prstGeom>
          <a:noFill/>
          <a:ln>
            <a:noFill/>
          </a:ln>
          <a:effectLst>
            <a:outerShdw blurRad="485775" rotWithShape="0" algn="bl" dir="7800000" dist="114300">
              <a:srgbClr val="000000">
                <a:alpha val="49803"/>
              </a:srgbClr>
            </a:outerShdw>
          </a:effectLst>
        </p:spPr>
      </p:pic>
      <p:sp>
        <p:nvSpPr>
          <p:cNvPr id="164" name="Google Shape;164;p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170" name="Google Shape;170;p14"/>
          <p:cNvSpPr txBox="1"/>
          <p:nvPr/>
        </p:nvSpPr>
        <p:spPr>
          <a:xfrm>
            <a:off x="2891875" y="4523450"/>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171" name="Google Shape;171;p14"/>
          <p:cNvSpPr txBox="1"/>
          <p:nvPr/>
        </p:nvSpPr>
        <p:spPr>
          <a:xfrm>
            <a:off x="311688" y="33804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pic>
        <p:nvPicPr>
          <p:cNvPr id="172" name="Google Shape;172;p14"/>
          <p:cNvPicPr preferRelativeResize="0"/>
          <p:nvPr/>
        </p:nvPicPr>
        <p:blipFill rotWithShape="1">
          <a:blip r:embed="rId3">
            <a:alphaModFix/>
          </a:blip>
          <a:srcRect b="0" l="0" r="0" t="0"/>
          <a:stretch/>
        </p:blipFill>
        <p:spPr>
          <a:xfrm>
            <a:off x="311700" y="771125"/>
            <a:ext cx="4465874" cy="2662475"/>
          </a:xfrm>
          <a:prstGeom prst="rect">
            <a:avLst/>
          </a:prstGeom>
          <a:noFill/>
          <a:ln>
            <a:noFill/>
          </a:ln>
          <a:effectLst>
            <a:outerShdw blurRad="485775" rotWithShape="0" algn="bl" dir="7800000" dist="209550">
              <a:srgbClr val="000000">
                <a:alpha val="49803"/>
              </a:srgbClr>
            </a:outerShdw>
          </a:effectLst>
        </p:spPr>
      </p:pic>
      <p:pic>
        <p:nvPicPr>
          <p:cNvPr id="173" name="Google Shape;173;p14"/>
          <p:cNvPicPr preferRelativeResize="0"/>
          <p:nvPr/>
        </p:nvPicPr>
        <p:blipFill rotWithShape="1">
          <a:blip r:embed="rId4">
            <a:alphaModFix/>
          </a:blip>
          <a:srcRect b="0" l="0" r="0" t="0"/>
          <a:stretch/>
        </p:blipFill>
        <p:spPr>
          <a:xfrm>
            <a:off x="4835125" y="771125"/>
            <a:ext cx="3997175" cy="4029826"/>
          </a:xfrm>
          <a:prstGeom prst="rect">
            <a:avLst/>
          </a:prstGeom>
          <a:noFill/>
          <a:ln>
            <a:noFill/>
          </a:ln>
          <a:effectLst>
            <a:outerShdw blurRad="485775" rotWithShape="0" algn="bl" dir="3600000" dist="114300">
              <a:srgbClr val="000000">
                <a:alpha val="49803"/>
              </a:srgbClr>
            </a:outerShdw>
          </a:effectLst>
        </p:spPr>
      </p:pic>
      <p:sp>
        <p:nvSpPr>
          <p:cNvPr id="174" name="Google Shape;174;p1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180" name="Google Shape;180;p15"/>
          <p:cNvSpPr txBox="1"/>
          <p:nvPr>
            <p:ph idx="1" type="body"/>
          </p:nvPr>
        </p:nvSpPr>
        <p:spPr>
          <a:xfrm>
            <a:off x="311700" y="717850"/>
            <a:ext cx="8520600" cy="39429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highest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 </a:t>
            </a:r>
            <a:r>
              <a:rPr lang="en-GB" sz="1300">
                <a:solidFill>
                  <a:schemeClr val="dk1"/>
                </a:solidFill>
                <a:latin typeface="Courier New"/>
                <a:ea typeface="Courier New"/>
                <a:cs typeface="Courier New"/>
                <a:sym typeface="Courier New"/>
              </a:rPr>
              <a:t>: Performed poorly with the lowest accuracy among all.</a:t>
            </a:r>
            <a:endParaRPr sz="1300">
              <a:solidFill>
                <a:schemeClr val="dk1"/>
              </a:solidFill>
              <a:latin typeface="Courier New"/>
              <a:ea typeface="Courier New"/>
              <a:cs typeface="Courier New"/>
              <a:sym typeface="Courier New"/>
            </a:endParaRPr>
          </a:p>
        </p:txBody>
      </p:sp>
      <p:sp>
        <p:nvSpPr>
          <p:cNvPr id="181" name="Google Shape;181;p1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6"/>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187" name="Google Shape;187;p16"/>
          <p:cNvSpPr txBox="1"/>
          <p:nvPr/>
        </p:nvSpPr>
        <p:spPr>
          <a:xfrm>
            <a:off x="832213"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sp>
        <p:nvSpPr>
          <p:cNvPr id="188" name="Google Shape;188;p1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89" name="Google Shape;189;p16"/>
          <p:cNvPicPr preferRelativeResize="0"/>
          <p:nvPr/>
        </p:nvPicPr>
        <p:blipFill rotWithShape="1">
          <a:blip r:embed="rId3">
            <a:alphaModFix/>
          </a:blip>
          <a:srcRect b="0" l="0" r="0" t="0"/>
          <a:stretch/>
        </p:blipFill>
        <p:spPr>
          <a:xfrm>
            <a:off x="1440238" y="870250"/>
            <a:ext cx="6263532" cy="3503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18bb03341f_0_4"/>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195" name="Google Shape;195;g318bb03341f_0_4"/>
          <p:cNvSpPr txBox="1"/>
          <p:nvPr/>
        </p:nvSpPr>
        <p:spPr>
          <a:xfrm>
            <a:off x="832200"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196" name="Google Shape;196;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p:spPr>
      </p:pic>
      <p:sp>
        <p:nvSpPr>
          <p:cNvPr id="197" name="Google Shape;197;g318bb03341f_0_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18bb03341f_0_1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03" name="Google Shape;203;g318bb03341f_0_12"/>
          <p:cNvSpPr txBox="1"/>
          <p:nvPr/>
        </p:nvSpPr>
        <p:spPr>
          <a:xfrm>
            <a:off x="1588925" y="43193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204" name="Google Shape;204;g318bb03341f_0_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05" name="Google Shape;205;g318bb03341f_0_12"/>
          <p:cNvSpPr txBox="1"/>
          <p:nvPr/>
        </p:nvSpPr>
        <p:spPr>
          <a:xfrm>
            <a:off x="5568425" y="43193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206" name="Google Shape;206;g318bb03341f_0_12"/>
          <p:cNvSpPr txBox="1"/>
          <p:nvPr/>
        </p:nvSpPr>
        <p:spPr>
          <a:xfrm>
            <a:off x="0" y="4615975"/>
            <a:ext cx="91440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ENSEMBLE MODEL (LOGISTIC REGRESSION + XGBOOST) HAD THE HIGHEST ACCURACY OF 9</a:t>
            </a:r>
            <a:r>
              <a:rPr lang="en-GB">
                <a:solidFill>
                  <a:schemeClr val="dk1"/>
                </a:solidFill>
                <a:latin typeface="Courier New"/>
                <a:ea typeface="Courier New"/>
                <a:cs typeface="Courier New"/>
                <a:sym typeface="Courier New"/>
              </a:rPr>
              <a:t>6</a:t>
            </a:r>
            <a:r>
              <a:rPr b="0" i="0" lang="en-GB" sz="1400" u="none" cap="none" strike="noStrike">
                <a:solidFill>
                  <a:schemeClr val="dk1"/>
                </a:solidFill>
                <a:latin typeface="Courier New"/>
                <a:ea typeface="Courier New"/>
                <a:cs typeface="Courier New"/>
                <a:sym typeface="Courier New"/>
              </a:rPr>
              <a:t>.</a:t>
            </a:r>
            <a:r>
              <a:rPr lang="en-GB">
                <a:solidFill>
                  <a:schemeClr val="dk1"/>
                </a:solidFill>
                <a:latin typeface="Courier New"/>
                <a:ea typeface="Courier New"/>
                <a:cs typeface="Courier New"/>
                <a:sym typeface="Courier New"/>
              </a:rPr>
              <a:t>09</a:t>
            </a:r>
            <a:r>
              <a:rPr b="0" i="0" lang="en-GB" sz="1400" u="none" cap="none" strike="noStrike">
                <a:solidFill>
                  <a:schemeClr val="dk1"/>
                </a:solidFill>
                <a:latin typeface="Courier New"/>
                <a:ea typeface="Courier New"/>
                <a:cs typeface="Courier New"/>
                <a:sym typeface="Courier New"/>
              </a:rPr>
              <a:t>%</a:t>
            </a:r>
            <a:endParaRPr b="0" i="0" sz="1400" u="none" cap="none" strike="noStrike">
              <a:solidFill>
                <a:schemeClr val="dk1"/>
              </a:solidFill>
              <a:latin typeface="Courier New"/>
              <a:ea typeface="Courier New"/>
              <a:cs typeface="Courier New"/>
              <a:sym typeface="Courier New"/>
            </a:endParaRPr>
          </a:p>
        </p:txBody>
      </p:sp>
      <p:pic>
        <p:nvPicPr>
          <p:cNvPr id="207" name="Google Shape;207;g318bb03341f_0_12"/>
          <p:cNvPicPr preferRelativeResize="0"/>
          <p:nvPr/>
        </p:nvPicPr>
        <p:blipFill>
          <a:blip r:embed="rId3">
            <a:alphaModFix/>
          </a:blip>
          <a:stretch>
            <a:fillRect/>
          </a:stretch>
        </p:blipFill>
        <p:spPr>
          <a:xfrm>
            <a:off x="392838" y="870250"/>
            <a:ext cx="3978584" cy="3296675"/>
          </a:xfrm>
          <a:prstGeom prst="rect">
            <a:avLst/>
          </a:prstGeom>
          <a:noFill/>
          <a:ln>
            <a:noFill/>
          </a:ln>
        </p:spPr>
      </p:pic>
      <p:pic>
        <p:nvPicPr>
          <p:cNvPr id="208" name="Google Shape;208;g318bb03341f_0_12"/>
          <p:cNvPicPr preferRelativeResize="0"/>
          <p:nvPr/>
        </p:nvPicPr>
        <p:blipFill>
          <a:blip r:embed="rId4">
            <a:alphaModFix/>
          </a:blip>
          <a:stretch>
            <a:fillRect/>
          </a:stretch>
        </p:blipFill>
        <p:spPr>
          <a:xfrm>
            <a:off x="4806146" y="870250"/>
            <a:ext cx="3965652" cy="329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311700" y="2489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68" name="Google Shape;68;p2"/>
          <p:cNvSpPr txBox="1"/>
          <p:nvPr>
            <p:ph idx="1" type="body"/>
          </p:nvPr>
        </p:nvSpPr>
        <p:spPr>
          <a:xfrm>
            <a:off x="519050" y="1152475"/>
            <a:ext cx="3804900" cy="3416400"/>
          </a:xfrm>
          <a:prstGeom prst="rect">
            <a:avLst/>
          </a:prstGeom>
          <a:noFill/>
          <a:ln>
            <a:noFill/>
          </a:ln>
        </p:spPr>
        <p:txBody>
          <a:bodyPr anchorCtr="0" anchor="ctr" bIns="91425" lIns="91425" spcFirstLastPara="1" rIns="91425" wrap="square" tIns="91425">
            <a:normAutofit fontScale="92500" lnSpcReduction="20000"/>
          </a:bodyPr>
          <a:lstStyle/>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Motivation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Introduction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Research Work</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Problem Definition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Proposed Workflow</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Implementation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Results and Analysis</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Prototype</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Conclusion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What’s Next ?</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References</a:t>
            </a:r>
            <a:endParaRPr b="1" sz="1900">
              <a:solidFill>
                <a:schemeClr val="accent6"/>
              </a:solidFill>
              <a:latin typeface="Courier New"/>
              <a:ea typeface="Courier New"/>
              <a:cs typeface="Courier New"/>
              <a:sym typeface="Courier New"/>
            </a:endParaRPr>
          </a:p>
          <a:p>
            <a:pPr indent="0" lvl="0" marL="457200" rtl="0" algn="l">
              <a:lnSpc>
                <a:spcPct val="115000"/>
              </a:lnSpc>
              <a:spcBef>
                <a:spcPts val="0"/>
              </a:spcBef>
              <a:spcAft>
                <a:spcPts val="0"/>
              </a:spcAft>
              <a:buSzPct val="94736"/>
              <a:buNone/>
            </a:pPr>
            <a:r>
              <a:t/>
            </a:r>
            <a:endParaRPr b="1" sz="1900">
              <a:solidFill>
                <a:schemeClr val="accent6"/>
              </a:solidFill>
              <a:latin typeface="Courier New"/>
              <a:ea typeface="Courier New"/>
              <a:cs typeface="Courier New"/>
              <a:sym typeface="Courier New"/>
            </a:endParaRPr>
          </a:p>
        </p:txBody>
      </p:sp>
      <p:pic>
        <p:nvPicPr>
          <p:cNvPr descr="Free Images : laptop, computer, writing, work, hand, screen ..." id="69" name="Google Shape;69;p2"/>
          <p:cNvPicPr preferRelativeResize="0"/>
          <p:nvPr/>
        </p:nvPicPr>
        <p:blipFill rotWithShape="1">
          <a:blip r:embed="rId3">
            <a:alphaModFix/>
          </a:blip>
          <a:srcRect b="0" l="0" r="0" t="0"/>
          <a:stretch/>
        </p:blipFill>
        <p:spPr>
          <a:xfrm>
            <a:off x="4323950" y="1355963"/>
            <a:ext cx="4515251" cy="3009433"/>
          </a:xfrm>
          <a:prstGeom prst="rect">
            <a:avLst/>
          </a:prstGeom>
          <a:noFill/>
          <a:ln>
            <a:noFill/>
          </a:ln>
          <a:effectLst>
            <a:outerShdw blurRad="485775" rotWithShape="0" algn="bl" dir="7800000" dist="209550">
              <a:srgbClr val="000000">
                <a:alpha val="49019"/>
              </a:srgbClr>
            </a:outerShdw>
          </a:effectLst>
        </p:spPr>
      </p:pic>
      <p:sp>
        <p:nvSpPr>
          <p:cNvPr id="70" name="Google Shape;70;p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8"/>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14" name="Google Shape;214;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215" name="Google Shape;215;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216" name="Google Shape;216;p1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22" name="Google Shape;222;p19"/>
          <p:cNvSpPr txBox="1"/>
          <p:nvPr/>
        </p:nvSpPr>
        <p:spPr>
          <a:xfrm>
            <a:off x="1094450" y="45730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223" name="Google Shape;223;p19"/>
          <p:cNvPicPr preferRelativeResize="0"/>
          <p:nvPr/>
        </p:nvPicPr>
        <p:blipFill rotWithShape="1">
          <a:blip r:embed="rId3">
            <a:alphaModFix/>
          </a:blip>
          <a:srcRect b="0" l="0" r="0" t="0"/>
          <a:stretch/>
        </p:blipFill>
        <p:spPr>
          <a:xfrm>
            <a:off x="773875" y="823188"/>
            <a:ext cx="7596244" cy="3497124"/>
          </a:xfrm>
          <a:prstGeom prst="rect">
            <a:avLst/>
          </a:prstGeom>
          <a:noFill/>
          <a:ln>
            <a:noFill/>
          </a:ln>
        </p:spPr>
      </p:pic>
      <p:sp>
        <p:nvSpPr>
          <p:cNvPr id="224" name="Google Shape;224;p1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1f4d94c438_0_0"/>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0" name="Google Shape;230;g31f4d94c438_0_0"/>
          <p:cNvSpPr txBox="1"/>
          <p:nvPr/>
        </p:nvSpPr>
        <p:spPr>
          <a:xfrm>
            <a:off x="1266300" y="48323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31" name="Google Shape;231;g31f4d94c438_0_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32" name="Google Shape;232;g31f4d94c438_0_0"/>
          <p:cNvPicPr preferRelativeResize="0"/>
          <p:nvPr/>
        </p:nvPicPr>
        <p:blipFill>
          <a:blip r:embed="rId3">
            <a:alphaModFix/>
          </a:blip>
          <a:stretch>
            <a:fillRect/>
          </a:stretch>
        </p:blipFill>
        <p:spPr>
          <a:xfrm>
            <a:off x="897200" y="684820"/>
            <a:ext cx="2421674" cy="1989126"/>
          </a:xfrm>
          <a:prstGeom prst="rect">
            <a:avLst/>
          </a:prstGeom>
          <a:noFill/>
          <a:ln>
            <a:noFill/>
          </a:ln>
        </p:spPr>
      </p:pic>
      <p:pic>
        <p:nvPicPr>
          <p:cNvPr id="233" name="Google Shape;233;g31f4d94c438_0_0"/>
          <p:cNvPicPr preferRelativeResize="0"/>
          <p:nvPr/>
        </p:nvPicPr>
        <p:blipFill>
          <a:blip r:embed="rId4">
            <a:alphaModFix/>
          </a:blip>
          <a:stretch>
            <a:fillRect/>
          </a:stretch>
        </p:blipFill>
        <p:spPr>
          <a:xfrm>
            <a:off x="3384000" y="684825"/>
            <a:ext cx="2421675" cy="1989126"/>
          </a:xfrm>
          <a:prstGeom prst="rect">
            <a:avLst/>
          </a:prstGeom>
          <a:noFill/>
          <a:ln>
            <a:noFill/>
          </a:ln>
        </p:spPr>
      </p:pic>
      <p:pic>
        <p:nvPicPr>
          <p:cNvPr id="234" name="Google Shape;234;g31f4d94c438_0_0"/>
          <p:cNvPicPr preferRelativeResize="0"/>
          <p:nvPr/>
        </p:nvPicPr>
        <p:blipFill>
          <a:blip r:embed="rId5">
            <a:alphaModFix/>
          </a:blip>
          <a:stretch>
            <a:fillRect/>
          </a:stretch>
        </p:blipFill>
        <p:spPr>
          <a:xfrm>
            <a:off x="5870800" y="684825"/>
            <a:ext cx="2421675" cy="1989126"/>
          </a:xfrm>
          <a:prstGeom prst="rect">
            <a:avLst/>
          </a:prstGeom>
          <a:noFill/>
          <a:ln>
            <a:noFill/>
          </a:ln>
        </p:spPr>
      </p:pic>
      <p:pic>
        <p:nvPicPr>
          <p:cNvPr id="235" name="Google Shape;235;g31f4d94c438_0_0"/>
          <p:cNvPicPr preferRelativeResize="0"/>
          <p:nvPr/>
        </p:nvPicPr>
        <p:blipFill>
          <a:blip r:embed="rId6">
            <a:alphaModFix/>
          </a:blip>
          <a:stretch>
            <a:fillRect/>
          </a:stretch>
        </p:blipFill>
        <p:spPr>
          <a:xfrm>
            <a:off x="897206" y="2747900"/>
            <a:ext cx="2421674" cy="2010441"/>
          </a:xfrm>
          <a:prstGeom prst="rect">
            <a:avLst/>
          </a:prstGeom>
          <a:noFill/>
          <a:ln>
            <a:noFill/>
          </a:ln>
        </p:spPr>
      </p:pic>
      <p:pic>
        <p:nvPicPr>
          <p:cNvPr id="236" name="Google Shape;236;g31f4d94c438_0_0"/>
          <p:cNvPicPr preferRelativeResize="0"/>
          <p:nvPr/>
        </p:nvPicPr>
        <p:blipFill>
          <a:blip r:embed="rId7">
            <a:alphaModFix/>
          </a:blip>
          <a:stretch>
            <a:fillRect/>
          </a:stretch>
        </p:blipFill>
        <p:spPr>
          <a:xfrm>
            <a:off x="3397325" y="2747900"/>
            <a:ext cx="2421676" cy="2010450"/>
          </a:xfrm>
          <a:prstGeom prst="rect">
            <a:avLst/>
          </a:prstGeom>
          <a:noFill/>
          <a:ln>
            <a:noFill/>
          </a:ln>
        </p:spPr>
      </p:pic>
      <p:pic>
        <p:nvPicPr>
          <p:cNvPr id="237" name="Google Shape;237;g31f4d94c438_0_0"/>
          <p:cNvPicPr preferRelativeResize="0"/>
          <p:nvPr/>
        </p:nvPicPr>
        <p:blipFill>
          <a:blip r:embed="rId8">
            <a:alphaModFix/>
          </a:blip>
          <a:stretch>
            <a:fillRect/>
          </a:stretch>
        </p:blipFill>
        <p:spPr>
          <a:xfrm>
            <a:off x="5897450" y="2747900"/>
            <a:ext cx="2398619" cy="2010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1f4d94c438_0_22"/>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43" name="Google Shape;243;g31f4d94c438_0_22"/>
          <p:cNvSpPr txBox="1"/>
          <p:nvPr/>
        </p:nvSpPr>
        <p:spPr>
          <a:xfrm>
            <a:off x="6973750" y="2664650"/>
            <a:ext cx="19770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44" name="Google Shape;244;g31f4d94c438_0_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45" name="Google Shape;245;g31f4d94c438_0_22"/>
          <p:cNvPicPr preferRelativeResize="0"/>
          <p:nvPr/>
        </p:nvPicPr>
        <p:blipFill>
          <a:blip r:embed="rId3">
            <a:alphaModFix/>
          </a:blip>
          <a:stretch>
            <a:fillRect/>
          </a:stretch>
        </p:blipFill>
        <p:spPr>
          <a:xfrm>
            <a:off x="406150" y="680925"/>
            <a:ext cx="3213451" cy="2059925"/>
          </a:xfrm>
          <a:prstGeom prst="rect">
            <a:avLst/>
          </a:prstGeom>
          <a:noFill/>
          <a:ln>
            <a:noFill/>
          </a:ln>
        </p:spPr>
      </p:pic>
      <p:pic>
        <p:nvPicPr>
          <p:cNvPr id="246" name="Google Shape;246;g31f4d94c438_0_22"/>
          <p:cNvPicPr preferRelativeResize="0"/>
          <p:nvPr/>
        </p:nvPicPr>
        <p:blipFill>
          <a:blip r:embed="rId4">
            <a:alphaModFix/>
          </a:blip>
          <a:stretch>
            <a:fillRect/>
          </a:stretch>
        </p:blipFill>
        <p:spPr>
          <a:xfrm>
            <a:off x="3689950" y="684800"/>
            <a:ext cx="3213451" cy="2059925"/>
          </a:xfrm>
          <a:prstGeom prst="rect">
            <a:avLst/>
          </a:prstGeom>
          <a:noFill/>
          <a:ln>
            <a:noFill/>
          </a:ln>
        </p:spPr>
      </p:pic>
      <p:pic>
        <p:nvPicPr>
          <p:cNvPr id="247" name="Google Shape;247;g31f4d94c438_0_22"/>
          <p:cNvPicPr preferRelativeResize="0"/>
          <p:nvPr/>
        </p:nvPicPr>
        <p:blipFill>
          <a:blip r:embed="rId5">
            <a:alphaModFix/>
          </a:blip>
          <a:stretch>
            <a:fillRect/>
          </a:stretch>
        </p:blipFill>
        <p:spPr>
          <a:xfrm>
            <a:off x="406150" y="2776275"/>
            <a:ext cx="3213449" cy="2167674"/>
          </a:xfrm>
          <a:prstGeom prst="rect">
            <a:avLst/>
          </a:prstGeom>
          <a:noFill/>
          <a:ln>
            <a:noFill/>
          </a:ln>
        </p:spPr>
      </p:pic>
      <p:pic>
        <p:nvPicPr>
          <p:cNvPr id="248" name="Google Shape;248;g31f4d94c438_0_22"/>
          <p:cNvPicPr preferRelativeResize="0"/>
          <p:nvPr/>
        </p:nvPicPr>
        <p:blipFill>
          <a:blip r:embed="rId6">
            <a:alphaModFix/>
          </a:blip>
          <a:stretch>
            <a:fillRect/>
          </a:stretch>
        </p:blipFill>
        <p:spPr>
          <a:xfrm>
            <a:off x="3689950" y="2784025"/>
            <a:ext cx="3213451" cy="2167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254" name="Google Shape;254;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models, identifying SVM as the most accurate for sentiment classification.</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255" name="Google Shape;255;p2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1f4d94c438_0_38"/>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WHAT’S NEXT ?</a:t>
            </a:r>
            <a:endParaRPr b="1" sz="2900">
              <a:solidFill>
                <a:schemeClr val="accent5"/>
              </a:solidFill>
            </a:endParaRPr>
          </a:p>
        </p:txBody>
      </p:sp>
      <p:sp>
        <p:nvSpPr>
          <p:cNvPr id="261" name="Google Shape;261;g31f4d94c438_0_38"/>
          <p:cNvSpPr txBox="1"/>
          <p:nvPr/>
        </p:nvSpPr>
        <p:spPr>
          <a:xfrm>
            <a:off x="0" y="864600"/>
            <a:ext cx="5242200" cy="341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Explore additional combinations of base models to further optimize the ensemble model's performance.</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Develop a custom transformer model using an embedding encoder tailored for our dataset size and resource constraints.</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Avoid reliance on BERT and its variants due to high resource requirements and lower accuracy on smaller datasets.</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Investigate lightweight transformer architectures for text-based classification to balance accuracy and efficiency.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Conduct comparative studies on transformer-based versus traditional ML models for text classification accuracy.</a:t>
            </a:r>
            <a:endParaRPr>
              <a:solidFill>
                <a:schemeClr val="dk1"/>
              </a:solidFill>
              <a:latin typeface="Courier New"/>
              <a:ea typeface="Courier New"/>
              <a:cs typeface="Courier New"/>
              <a:sym typeface="Courier New"/>
            </a:endParaRPr>
          </a:p>
        </p:txBody>
      </p:sp>
      <p:sp>
        <p:nvSpPr>
          <p:cNvPr id="262" name="Google Shape;262;g31f4d94c438_0_3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Illustration of putting a team together. Building a ..." id="263" name="Google Shape;263;g31f4d94c438_0_38"/>
          <p:cNvPicPr preferRelativeResize="0"/>
          <p:nvPr/>
        </p:nvPicPr>
        <p:blipFill>
          <a:blip r:embed="rId3">
            <a:alphaModFix/>
          </a:blip>
          <a:stretch>
            <a:fillRect/>
          </a:stretch>
        </p:blipFill>
        <p:spPr>
          <a:xfrm>
            <a:off x="5242200" y="773250"/>
            <a:ext cx="3597000" cy="3597000"/>
          </a:xfrm>
          <a:prstGeom prst="rect">
            <a:avLst/>
          </a:prstGeom>
          <a:noFill/>
          <a:ln>
            <a:noFill/>
          </a:ln>
          <a:effectLst>
            <a:outerShdw blurRad="628650" rotWithShape="0" algn="bl" dir="7980000" dist="123825">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1"/>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269" name="Google Shape;269;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Choudhury, M. D., De, S., &amp; Counts, S. (2013)</a:t>
            </a:r>
            <a:r>
              <a:rPr b="1" i="0" lang="en-GB" sz="1400" u="none" cap="none" strike="noStrike">
                <a:solidFill>
                  <a:schemeClr val="accent6"/>
                </a:solidFill>
                <a:latin typeface="Courier New"/>
                <a:ea typeface="Courier New"/>
                <a:cs typeface="Courier New"/>
                <a:sym typeface="Courier New"/>
              </a:rPr>
              <a:t>. Predicting Depression via Social Media. </a:t>
            </a:r>
            <a:r>
              <a:rPr b="1" i="1" lang="en-GB" sz="1400" u="none" cap="none" strike="noStrike">
                <a:solidFill>
                  <a:schemeClr val="accent6"/>
                </a:solidFill>
                <a:latin typeface="Courier New"/>
                <a:ea typeface="Courier New"/>
                <a:cs typeface="Courier New"/>
                <a:sym typeface="Courier New"/>
              </a:rPr>
              <a:t>Proceedings of the 7th International Conference on Weblogs and Social Media</a:t>
            </a:r>
            <a:r>
              <a:rPr b="1" i="0" lang="en-GB" sz="1400" u="none" cap="none" strike="noStrike">
                <a:solidFill>
                  <a:schemeClr val="accent6"/>
                </a:solidFill>
                <a:latin typeface="Courier New"/>
                <a:ea typeface="Courier New"/>
                <a:cs typeface="Courier New"/>
                <a:sym typeface="Courier New"/>
              </a:rPr>
              <a:t>.</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6"/>
                </a:solidFill>
                <a:latin typeface="Courier New"/>
                <a:ea typeface="Courier New"/>
                <a:cs typeface="Courier New"/>
                <a:sym typeface="Courier New"/>
              </a:rPr>
              <a:t>American Journal of Public Health</a:t>
            </a:r>
            <a:r>
              <a:rPr b="1" i="0" lang="en-GB" sz="1400" u="none" cap="none" strike="noStrike">
                <a:solidFill>
                  <a:schemeClr val="accent6"/>
                </a:solidFill>
                <a:latin typeface="Courier New"/>
                <a:ea typeface="Courier New"/>
                <a:cs typeface="Courier New"/>
                <a:sym typeface="Courier New"/>
              </a:rPr>
              <a:t>, 107(8), 1279-1285.</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400" u="none" cap="none" strike="noStrike">
                <a:solidFill>
                  <a:schemeClr val="accent6"/>
                </a:solidFill>
                <a:latin typeface="Courier New"/>
                <a:ea typeface="Courier New"/>
                <a:cs typeface="Courier New"/>
                <a:sym typeface="Courier New"/>
              </a:rPr>
              <a:t>: A Systematic Review. </a:t>
            </a:r>
            <a:r>
              <a:rPr b="1" i="1" lang="en-GB" sz="1400" u="none" cap="none" strike="noStrike">
                <a:solidFill>
                  <a:schemeClr val="accent6"/>
                </a:solidFill>
                <a:latin typeface="Courier New"/>
                <a:ea typeface="Courier New"/>
                <a:cs typeface="Courier New"/>
                <a:sym typeface="Courier New"/>
              </a:rPr>
              <a:t>IEEE Access</a:t>
            </a:r>
            <a:r>
              <a:rPr b="1" i="0" lang="en-GB" sz="1400" u="none" cap="none" strike="noStrike">
                <a:solidFill>
                  <a:schemeClr val="accent6"/>
                </a:solidFill>
                <a:latin typeface="Courier New"/>
                <a:ea typeface="Courier New"/>
                <a:cs typeface="Courier New"/>
                <a:sym typeface="Courier New"/>
              </a:rPr>
              <a:t>, 10, 14376-14388.</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Nadeem, A. (2016). A Study of Depression Identification on Twitter.</a:t>
            </a:r>
            <a:r>
              <a:rPr b="1"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6"/>
                </a:solidFill>
                <a:latin typeface="Courier New"/>
                <a:ea typeface="Courier New"/>
                <a:cs typeface="Courier New"/>
                <a:sym typeface="Courier New"/>
              </a:rPr>
              <a:t>International Journal of Computer Applications</a:t>
            </a:r>
            <a:r>
              <a:rPr b="1" i="0" lang="en-GB" sz="1400" u="none" cap="none" strike="noStrike">
                <a:solidFill>
                  <a:schemeClr val="accent6"/>
                </a:solidFill>
                <a:latin typeface="Courier New"/>
                <a:ea typeface="Courier New"/>
                <a:cs typeface="Courier New"/>
                <a:sym typeface="Courier New"/>
              </a:rPr>
              <a:t>, 141(10), 24-28.</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6"/>
                </a:solidFill>
                <a:latin typeface="Courier New"/>
                <a:ea typeface="Courier New"/>
                <a:cs typeface="Courier New"/>
                <a:sym typeface="Courier New"/>
              </a:rPr>
              <a:t>Journal of King Saud University - Computer and Information Sciences</a:t>
            </a:r>
            <a:r>
              <a:rPr b="1" i="0" lang="en-GB" sz="1400" u="none" cap="none" strike="noStrike">
                <a:solidFill>
                  <a:schemeClr val="accent6"/>
                </a:solidFill>
                <a:latin typeface="Courier New"/>
                <a:ea typeface="Courier New"/>
                <a:cs typeface="Courier New"/>
                <a:sym typeface="Courier New"/>
              </a:rPr>
              <a:t>, 32(1), 60-66.</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6"/>
                </a:solidFill>
                <a:latin typeface="Courier New"/>
                <a:ea typeface="Courier New"/>
                <a:cs typeface="Courier New"/>
                <a:sym typeface="Courier New"/>
              </a:rPr>
              <a:t>International Journal of Data Science and Analytics</a:t>
            </a:r>
            <a:r>
              <a:rPr b="1" i="0" lang="en-GB" sz="1400" u="none" cap="none" strike="noStrike">
                <a:solidFill>
                  <a:schemeClr val="accent6"/>
                </a:solidFill>
                <a:latin typeface="Courier New"/>
                <a:ea typeface="Courier New"/>
                <a:cs typeface="Courier New"/>
                <a:sym typeface="Courier New"/>
              </a:rPr>
              <a:t>, 12(2), 175-192.</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400" u="none" cap="none" strike="noStrike">
                <a:solidFill>
                  <a:schemeClr val="accent6"/>
                </a:solidFill>
                <a:latin typeface="Courier New"/>
                <a:ea typeface="Courier New"/>
                <a:cs typeface="Courier New"/>
                <a:sym typeface="Courier New"/>
              </a:rPr>
              <a:t>: A Roadmap for Future Research. </a:t>
            </a:r>
            <a:r>
              <a:rPr b="1" i="1" lang="en-GB" sz="1400" u="none" cap="none" strike="noStrike">
                <a:solidFill>
                  <a:schemeClr val="accent6"/>
                </a:solidFill>
                <a:latin typeface="Courier New"/>
                <a:ea typeface="Courier New"/>
                <a:cs typeface="Courier New"/>
                <a:sym typeface="Courier New"/>
              </a:rPr>
              <a:t>Ethics and Information Technology</a:t>
            </a:r>
            <a:r>
              <a:rPr b="1" i="0" lang="en-GB" sz="1400" u="none" cap="none" strike="noStrike">
                <a:solidFill>
                  <a:schemeClr val="accent6"/>
                </a:solidFill>
                <a:latin typeface="Courier New"/>
                <a:ea typeface="Courier New"/>
                <a:cs typeface="Courier New"/>
                <a:sym typeface="Courier New"/>
              </a:rPr>
              <a:t>, 25(1), 15-29.</a:t>
            </a:r>
            <a:endParaRPr b="1" i="0" sz="1400" u="none" cap="none" strike="noStrike">
              <a:solidFill>
                <a:schemeClr val="accent6"/>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6"/>
              </a:solidFill>
              <a:latin typeface="Courier New"/>
              <a:ea typeface="Courier New"/>
              <a:cs typeface="Courier New"/>
              <a:sym typeface="Courier New"/>
            </a:endParaRPr>
          </a:p>
        </p:txBody>
      </p:sp>
      <p:sp>
        <p:nvSpPr>
          <p:cNvPr id="270" name="Google Shape;270;p2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276" name="Google Shape;276;p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76" name="Google Shape;76;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a:p>
            <a:pPr indent="0" lvl="0" marL="4572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77" name="Google Shape;77;p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(text and image)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83" name="Google Shape;83;p4"/>
          <p:cNvSpPr txBox="1"/>
          <p:nvPr>
            <p:ph type="title"/>
          </p:nvPr>
        </p:nvSpPr>
        <p:spPr>
          <a:xfrm>
            <a:off x="311700" y="2604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84" name="Google Shape;84;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85" name="Google Shape;85;p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a:t>
            </a:r>
            <a:r>
              <a:rPr lang="en-GB" sz="1400">
                <a:solidFill>
                  <a:schemeClr val="dk1"/>
                </a:solidFill>
                <a:latin typeface="Courier New"/>
                <a:ea typeface="Courier New"/>
                <a:cs typeface="Courier New"/>
                <a:sym typeface="Courier New"/>
              </a:rPr>
              <a:t>individual</a:t>
            </a:r>
            <a:r>
              <a:rPr lang="en-GB" sz="1400">
                <a:solidFill>
                  <a:schemeClr val="dk1"/>
                </a:solidFill>
                <a:latin typeface="Courier New"/>
                <a:ea typeface="Courier New"/>
                <a:cs typeface="Courier New"/>
                <a:sym typeface="Courier New"/>
              </a:rPr>
              <a:t>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400">
              <a:solidFill>
                <a:schemeClr val="dk1"/>
              </a:solidFill>
              <a:latin typeface="Courier New"/>
              <a:ea typeface="Courier New"/>
              <a:cs typeface="Courier New"/>
              <a:sym typeface="Courier New"/>
            </a:endParaRPr>
          </a:p>
        </p:txBody>
      </p:sp>
      <p:sp>
        <p:nvSpPr>
          <p:cNvPr id="91" name="Google Shape;91;p5"/>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92" name="Google Shape;92;p5"/>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9019"/>
              </a:srgbClr>
            </a:outerShdw>
          </a:effectLst>
        </p:spPr>
      </p:pic>
      <p:sp>
        <p:nvSpPr>
          <p:cNvPr id="93" name="Google Shape;93;p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1f4d94c438_0_8"/>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500">
                <a:solidFill>
                  <a:schemeClr val="accent5"/>
                </a:solidFill>
                <a:latin typeface="Courier New"/>
                <a:ea typeface="Courier New"/>
                <a:cs typeface="Courier New"/>
                <a:sym typeface="Courier New"/>
              </a:rPr>
              <a:t>Broader Goal</a:t>
            </a:r>
            <a:r>
              <a:rPr lang="en-GB" sz="1500">
                <a:solidFill>
                  <a:schemeClr val="accent5"/>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Use technology to assist mental health professionals and enhance public health awareness.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Implement text analysis</a:t>
            </a:r>
            <a:r>
              <a:rPr lang="en-GB" sz="1400">
                <a:solidFill>
                  <a:schemeClr val="accent6"/>
                </a:solidFill>
                <a:latin typeface="Courier New"/>
                <a:ea typeface="Courier New"/>
                <a:cs typeface="Courier New"/>
                <a:sym typeface="Courier New"/>
              </a:rPr>
              <a:t> to detect mental health concerns from user inputs.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Develop an image analysis</a:t>
            </a:r>
            <a:r>
              <a:rPr lang="en-GB" sz="1400">
                <a:solidFill>
                  <a:schemeClr val="accent6"/>
                </a:solidFill>
                <a:latin typeface="Courier New"/>
                <a:ea typeface="Courier New"/>
                <a:cs typeface="Courier New"/>
                <a:sym typeface="Courier New"/>
              </a:rPr>
              <a:t> system for text extraction, facial expression recognition, and gesture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Create a </a:t>
            </a:r>
            <a:r>
              <a:rPr b="1" i="1" lang="en-GB" sz="1400">
                <a:solidFill>
                  <a:schemeClr val="accent5"/>
                </a:solidFill>
                <a:latin typeface="Courier New"/>
                <a:ea typeface="Courier New"/>
                <a:cs typeface="Courier New"/>
                <a:sym typeface="Courier New"/>
              </a:rPr>
              <a:t>video analysis module</a:t>
            </a:r>
            <a:r>
              <a:rPr lang="en-GB" sz="1400">
                <a:solidFill>
                  <a:schemeClr val="accent6"/>
                </a:solidFill>
                <a:latin typeface="Courier New"/>
                <a:ea typeface="Courier New"/>
                <a:cs typeface="Courier New"/>
                <a:sym typeface="Courier New"/>
              </a:rPr>
              <a:t> for converting video to audio, extracting text, and recognizing expressions.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Incorporate </a:t>
            </a:r>
            <a:r>
              <a:rPr b="1" i="1" lang="en-GB" sz="1400">
                <a:solidFill>
                  <a:schemeClr val="accent5"/>
                </a:solidFill>
                <a:latin typeface="Courier New"/>
                <a:ea typeface="Courier New"/>
                <a:cs typeface="Courier New"/>
                <a:sym typeface="Courier New"/>
              </a:rPr>
              <a:t>image captioning</a:t>
            </a:r>
            <a:r>
              <a:rPr lang="en-GB" sz="1400">
                <a:solidFill>
                  <a:schemeClr val="accent6"/>
                </a:solidFill>
                <a:latin typeface="Courier New"/>
                <a:ea typeface="Courier New"/>
                <a:cs typeface="Courier New"/>
                <a:sym typeface="Courier New"/>
              </a:rPr>
              <a:t> using transformers to contribute to mental wellbeing insights.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Build a system to </a:t>
            </a:r>
            <a:r>
              <a:rPr b="1" i="1" lang="en-GB" sz="1400">
                <a:solidFill>
                  <a:schemeClr val="accent5"/>
                </a:solidFill>
                <a:latin typeface="Courier New"/>
                <a:ea typeface="Courier New"/>
                <a:cs typeface="Courier New"/>
                <a:sym typeface="Courier New"/>
              </a:rPr>
              <a:t>fetch and analyze Reddit and Twitter user posts</a:t>
            </a:r>
            <a:r>
              <a:rPr lang="en-GB" sz="1400">
                <a:solidFill>
                  <a:schemeClr val="accent6"/>
                </a:solidFill>
                <a:latin typeface="Courier New"/>
                <a:ea typeface="Courier New"/>
                <a:cs typeface="Courier New"/>
                <a:sym typeface="Courier New"/>
              </a:rPr>
              <a:t> for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Enable </a:t>
            </a:r>
            <a:r>
              <a:rPr b="1" i="1" lang="en-GB" sz="1400">
                <a:solidFill>
                  <a:schemeClr val="accent5"/>
                </a:solidFill>
                <a:latin typeface="Courier New"/>
                <a:ea typeface="Courier New"/>
                <a:cs typeface="Courier New"/>
                <a:sym typeface="Courier New"/>
              </a:rPr>
              <a:t>multilingual analysis</a:t>
            </a:r>
            <a:r>
              <a:rPr lang="en-GB" sz="1400">
                <a:solidFill>
                  <a:schemeClr val="accent6"/>
                </a:solidFill>
                <a:latin typeface="Courier New"/>
                <a:ea typeface="Courier New"/>
                <a:cs typeface="Courier New"/>
                <a:sym typeface="Courier New"/>
              </a:rPr>
              <a:t> by translating non-English content to English.</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Use generative AI to </a:t>
            </a:r>
            <a:r>
              <a:rPr b="1" i="1" lang="en-GB" sz="1400">
                <a:solidFill>
                  <a:schemeClr val="accent5"/>
                </a:solidFill>
                <a:latin typeface="Courier New"/>
                <a:ea typeface="Courier New"/>
                <a:cs typeface="Courier New"/>
                <a:sym typeface="Courier New"/>
              </a:rPr>
              <a:t>map mental health classifications to Ryff's Scale</a:t>
            </a:r>
            <a:r>
              <a:rPr lang="en-GB" sz="1400">
                <a:solidFill>
                  <a:schemeClr val="accent6"/>
                </a:solidFill>
                <a:latin typeface="Courier New"/>
                <a:ea typeface="Courier New"/>
                <a:cs typeface="Courier New"/>
                <a:sym typeface="Courier New"/>
              </a:rPr>
              <a:t> of Psychological </a:t>
            </a:r>
            <a:r>
              <a:rPr lang="en-GB" sz="1400">
                <a:solidFill>
                  <a:schemeClr val="accent6"/>
                </a:solidFill>
                <a:latin typeface="Courier New"/>
                <a:ea typeface="Courier New"/>
                <a:cs typeface="Courier New"/>
                <a:sym typeface="Courier New"/>
              </a:rPr>
              <a:t>Well Being</a:t>
            </a:r>
            <a:r>
              <a:rPr lang="en-GB" sz="1400">
                <a:solidFill>
                  <a:schemeClr val="accent6"/>
                </a:solidFill>
                <a:latin typeface="Courier New"/>
                <a:ea typeface="Courier New"/>
                <a:cs typeface="Courier New"/>
                <a:sym typeface="Courier New"/>
              </a:rPr>
              <a:t>.</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Provide </a:t>
            </a:r>
            <a:r>
              <a:rPr b="1" i="1" lang="en-GB" sz="1400">
                <a:solidFill>
                  <a:schemeClr val="accent5"/>
                </a:solidFill>
                <a:latin typeface="Courier New"/>
                <a:ea typeface="Courier New"/>
                <a:cs typeface="Courier New"/>
                <a:sym typeface="Courier New"/>
              </a:rPr>
              <a:t>data visualization</a:t>
            </a:r>
            <a:r>
              <a:rPr lang="en-GB" sz="1400">
                <a:solidFill>
                  <a:schemeClr val="accent6"/>
                </a:solidFill>
                <a:latin typeface="Courier New"/>
                <a:ea typeface="Courier New"/>
                <a:cs typeface="Courier New"/>
                <a:sym typeface="Courier New"/>
              </a:rPr>
              <a:t> for emotional trends and post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Develop an </a:t>
            </a:r>
            <a:r>
              <a:rPr b="1" i="1" lang="en-GB" sz="1400">
                <a:solidFill>
                  <a:schemeClr val="accent5"/>
                </a:solidFill>
                <a:latin typeface="Courier New"/>
                <a:ea typeface="Courier New"/>
                <a:cs typeface="Courier New"/>
                <a:sym typeface="Courier New"/>
              </a:rPr>
              <a:t>ensemble model with multiple algorithms</a:t>
            </a:r>
            <a:r>
              <a:rPr lang="en-GB" sz="1400">
                <a:solidFill>
                  <a:schemeClr val="accent6"/>
                </a:solidFill>
                <a:latin typeface="Courier New"/>
                <a:ea typeface="Courier New"/>
                <a:cs typeface="Courier New"/>
                <a:sym typeface="Courier New"/>
              </a:rPr>
              <a:t> for robust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Integrate a feature to </a:t>
            </a:r>
            <a:r>
              <a:rPr b="1" i="1" lang="en-GB" sz="1400">
                <a:solidFill>
                  <a:schemeClr val="accent5"/>
                </a:solidFill>
                <a:latin typeface="Courier New"/>
                <a:ea typeface="Courier New"/>
                <a:cs typeface="Courier New"/>
                <a:sym typeface="Courier New"/>
              </a:rPr>
              <a:t>retrain the model with user-provided data</a:t>
            </a:r>
            <a:r>
              <a:rPr lang="en-GB" sz="1400">
                <a:solidFill>
                  <a:schemeClr val="accent6"/>
                </a:solidFill>
                <a:latin typeface="Courier New"/>
                <a:ea typeface="Courier New"/>
                <a:cs typeface="Courier New"/>
                <a:sym typeface="Courier New"/>
              </a:rPr>
              <a:t> for continuous improvement.</a:t>
            </a:r>
            <a:endParaRPr b="1" i="1" sz="1400">
              <a:solidFill>
                <a:schemeClr val="accent6"/>
              </a:solidFill>
              <a:latin typeface="Courier New"/>
              <a:ea typeface="Courier New"/>
              <a:cs typeface="Courier New"/>
              <a:sym typeface="Courier New"/>
            </a:endParaRPr>
          </a:p>
        </p:txBody>
      </p:sp>
      <p:sp>
        <p:nvSpPr>
          <p:cNvPr id="99" name="Google Shape;99;g31f4d94c438_0_8"/>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sp>
        <p:nvSpPr>
          <p:cNvPr id="100" name="Google Shape;100;g31f4d94c438_0_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6"/>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06" name="Google Shape;106;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07" name="Google Shape;107;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9019"/>
              </a:srgbClr>
            </a:outerShdw>
          </a:effectLst>
        </p:spPr>
      </p:pic>
      <p:sp>
        <p:nvSpPr>
          <p:cNvPr id="108" name="Google Shape;108;p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14" name="Google Shape;114;p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15" name="Google Shape;115;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9019"/>
              </a:srgbClr>
            </a:outerShdw>
          </a:effectLst>
        </p:spPr>
      </p:pic>
      <p:sp>
        <p:nvSpPr>
          <p:cNvPr id="116" name="Google Shape;116;p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8"/>
          <p:cNvSpPr txBox="1"/>
          <p:nvPr>
            <p:ph idx="1" type="body"/>
          </p:nvPr>
        </p:nvSpPr>
        <p:spPr>
          <a:xfrm>
            <a:off x="311700" y="7524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22" name="Google Shape;122;p8"/>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23" name="Google Shape;123;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9019"/>
              </a:srgbClr>
            </a:outerShdw>
          </a:effectLst>
        </p:spPr>
      </p:pic>
      <p:sp>
        <p:nvSpPr>
          <p:cNvPr id="124" name="Google Shape;124;p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